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4"/>
  </p:notesMasterIdLst>
  <p:sldIdLst>
    <p:sldId id="256" r:id="rId2"/>
    <p:sldId id="275" r:id="rId3"/>
    <p:sldId id="439" r:id="rId4"/>
    <p:sldId id="440" r:id="rId5"/>
    <p:sldId id="257" r:id="rId6"/>
    <p:sldId id="276" r:id="rId7"/>
    <p:sldId id="310" r:id="rId8"/>
    <p:sldId id="443" r:id="rId9"/>
    <p:sldId id="442" r:id="rId10"/>
    <p:sldId id="458" r:id="rId11"/>
    <p:sldId id="260" r:id="rId12"/>
    <p:sldId id="261" r:id="rId13"/>
    <p:sldId id="262" r:id="rId14"/>
    <p:sldId id="311" r:id="rId15"/>
    <p:sldId id="390" r:id="rId16"/>
    <p:sldId id="459" r:id="rId17"/>
    <p:sldId id="441" r:id="rId18"/>
    <p:sldId id="444" r:id="rId19"/>
    <p:sldId id="266" r:id="rId20"/>
    <p:sldId id="445" r:id="rId21"/>
    <p:sldId id="268" r:id="rId22"/>
    <p:sldId id="269" r:id="rId23"/>
    <p:sldId id="270" r:id="rId24"/>
    <p:sldId id="460" r:id="rId25"/>
    <p:sldId id="271" r:id="rId26"/>
    <p:sldId id="465" r:id="rId27"/>
    <p:sldId id="446" r:id="rId28"/>
    <p:sldId id="447" r:id="rId29"/>
    <p:sldId id="273" r:id="rId30"/>
    <p:sldId id="272" r:id="rId31"/>
    <p:sldId id="461" r:id="rId32"/>
    <p:sldId id="448" r:id="rId33"/>
    <p:sldId id="449" r:id="rId34"/>
    <p:sldId id="342" r:id="rId35"/>
    <p:sldId id="451" r:id="rId36"/>
    <p:sldId id="452" r:id="rId37"/>
    <p:sldId id="450" r:id="rId38"/>
    <p:sldId id="462" r:id="rId39"/>
    <p:sldId id="454" r:id="rId40"/>
    <p:sldId id="455" r:id="rId41"/>
    <p:sldId id="463" r:id="rId42"/>
    <p:sldId id="46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37"/>
    <p:restoredTop sz="94693"/>
  </p:normalViewPr>
  <p:slideViewPr>
    <p:cSldViewPr snapToGrid="0" snapToObjects="1">
      <p:cViewPr>
        <p:scale>
          <a:sx n="84" d="100"/>
          <a:sy n="84" d="100"/>
        </p:scale>
        <p:origin x="45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5/1/19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into a mental model. 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probably a good idea to </a:t>
            </a:r>
            <a:r>
              <a:rPr lang="en-US" baseline="0" dirty="0"/>
              <a:t>start by defining the closely related but distinct concepts of 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main lessons to take away from the Duke Scandal is that a critical barrier</a:t>
            </a:r>
            <a:r>
              <a:rPr lang="en-US" baseline="0" dirty="0"/>
              <a:t> to reproducibility is the tendency of investigators to use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7</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10</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code chunks start</a:t>
            </a:r>
            <a:r>
              <a:rPr lang="en-US" baseline="0" dirty="0"/>
              <a:t> with three </a:t>
            </a:r>
            <a:r>
              <a:rPr lang="en-US" baseline="0" dirty="0" err="1"/>
              <a:t>backticks</a:t>
            </a:r>
            <a:r>
              <a:rPr lang="en-US" baseline="0" dirty="0"/>
              <a:t>, and then curly braces that say r right after the opening brace. In this case, there are also two extra items</a:t>
            </a:r>
          </a:p>
          <a:p>
            <a:endParaRPr lang="en-US" baseline="0" dirty="0"/>
          </a:p>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894244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5/1/19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a:bodyPr>
          <a:lstStyle/>
          <a:p>
            <a:r>
              <a:rPr lang="en-US" b="1" dirty="0"/>
              <a:t>Introduction to R 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lnSpcReduction="10000"/>
          </a:bodyPr>
          <a:lstStyle/>
          <a:p>
            <a:r>
              <a:rPr lang="en-US" sz="2800" dirty="0"/>
              <a:t>Session 2</a:t>
            </a:r>
          </a:p>
          <a:p>
            <a:r>
              <a:rPr lang="en-US" sz="2800" b="1" dirty="0"/>
              <a:t>Reproducible Reporting</a:t>
            </a:r>
            <a:endParaRPr lang="en-US" sz="2000" b="1" dirty="0"/>
          </a:p>
          <a:p>
            <a:r>
              <a:rPr lang="en-US" sz="2400" dirty="0"/>
              <a:t>May 6, 2019</a:t>
            </a:r>
            <a:endParaRPr lang="en-US"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434715" y="2238375"/>
            <a:ext cx="5546359" cy="4372287"/>
          </a:xfrm>
        </p:spPr>
        <p:txBody>
          <a:bodyPr>
            <a:normAutofit fontScale="62500" lnSpcReduction="20000"/>
          </a:bodyPr>
          <a:lstStyle/>
          <a:p>
            <a:r>
              <a:rPr lang="en-US" dirty="0"/>
              <a:t>Open a new R Markdown document within </a:t>
            </a:r>
            <a:r>
              <a:rPr lang="en-US" dirty="0" err="1"/>
              <a:t>RStudio</a:t>
            </a:r>
            <a:r>
              <a:rPr lang="en-US" dirty="0"/>
              <a:t> Cloud</a:t>
            </a:r>
          </a:p>
          <a:p>
            <a:r>
              <a:rPr lang="en-US" dirty="0"/>
              <a:t>Enter a Title and Author and leave the output format as HTML</a:t>
            </a:r>
          </a:p>
          <a:p>
            <a:r>
              <a:rPr lang="en-US" dirty="0"/>
              <a:t>Click each of the buttons in the top right corner of the grey areas and observe what happens</a:t>
            </a:r>
          </a:p>
          <a:p>
            <a:r>
              <a:rPr lang="en-US" dirty="0"/>
              <a:t>“Knit” the document by clicking the Knit button and save the file</a:t>
            </a:r>
          </a:p>
          <a:p>
            <a:endParaRPr lang="en-US"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2"/>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3"/>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sz="2400"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sz="2400"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fontScale="70000" lnSpcReduction="20000"/>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65109"/>
            <a:ext cx="10515600" cy="874643"/>
          </a:xfrm>
        </p:spPr>
        <p:txBody>
          <a:bodyPr>
            <a:normAutofit fontScale="4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lnSpcReduction="1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2"/>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2413539"/>
            <a:ext cx="392408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set of outpatient laboratory orders</a:t>
            </a:r>
          </a:p>
          <a:p>
            <a:pPr marL="285750" indent="-285750">
              <a:buFont typeface="Arial" panose="020B0604020202020204" pitchFamily="34" charset="0"/>
              <a:buChar char="•"/>
            </a:pPr>
            <a:r>
              <a:rPr lang="en-US" sz="2400" dirty="0"/>
              <a:t>45,000 rows x 17 columns</a:t>
            </a:r>
          </a:p>
          <a:p>
            <a:pPr marL="285750" indent="-285750">
              <a:buFont typeface="Arial" panose="020B0604020202020204" pitchFamily="34" charset="0"/>
              <a:buChar char="•"/>
            </a:pPr>
            <a:r>
              <a:rPr lang="en-US" sz="2400" dirty="0"/>
              <a:t>Queried from Epic orders data (Clarity)</a:t>
            </a:r>
          </a:p>
          <a:p>
            <a:pPr marL="285750" indent="-285750">
              <a:buFont typeface="Arial" panose="020B0604020202020204" pitchFamily="34" charset="0"/>
              <a:buChar char="•"/>
            </a:pPr>
            <a:r>
              <a:rPr lang="en-US" sz="2400" dirty="0"/>
              <a:t>Deidentified and time shifted</a:t>
            </a:r>
          </a:p>
          <a:p>
            <a:pPr marL="285750" indent="-285750">
              <a:buFont typeface="Arial" panose="020B0604020202020204" pitchFamily="34" charset="0"/>
              <a:buChar char="•"/>
            </a:pPr>
            <a:r>
              <a:rPr lang="en-US" sz="24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0" y="4264406"/>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2"/>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3 variables to the function?</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2"/>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14488" y="5465516"/>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4FF1F3E3-9E52-4F4B-BDD2-ED97EA58BAD1}"/>
              </a:ext>
            </a:extLst>
          </p:cNvPr>
          <p:cNvGrpSpPr/>
          <p:nvPr/>
        </p:nvGrpSpPr>
        <p:grpSpPr>
          <a:xfrm>
            <a:off x="5976139" y="2152960"/>
            <a:ext cx="2365216" cy="1508105"/>
            <a:chOff x="896764" y="1596230"/>
            <a:chExt cx="2365216" cy="1508105"/>
          </a:xfrm>
        </p:grpSpPr>
        <p:sp>
          <p:nvSpPr>
            <p:cNvPr id="12" name="Rounded Rectangular Callout 11">
              <a:extLst>
                <a:ext uri="{FF2B5EF4-FFF2-40B4-BE49-F238E27FC236}">
                  <a16:creationId xmlns:a16="http://schemas.microsoft.com/office/drawing/2014/main" id="{22394F78-3713-304A-80C1-4D56FF038320}"/>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D84288E-2E89-5C40-A30F-E1A118F9E2AC}"/>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a:extLst>
              <a:ext uri="{FF2B5EF4-FFF2-40B4-BE49-F238E27FC236}">
                <a16:creationId xmlns:a16="http://schemas.microsoft.com/office/drawing/2014/main" id="{E6173DBA-FB55-E343-BC5F-56AF7F803868}"/>
              </a:ext>
            </a:extLst>
          </p:cNvPr>
          <p:cNvGrpSpPr/>
          <p:nvPr/>
        </p:nvGrpSpPr>
        <p:grpSpPr>
          <a:xfrm>
            <a:off x="9250440" y="2179328"/>
            <a:ext cx="2586345" cy="1508105"/>
            <a:chOff x="896764" y="1596229"/>
            <a:chExt cx="2365216" cy="1508105"/>
          </a:xfrm>
        </p:grpSpPr>
        <p:sp>
          <p:nvSpPr>
            <p:cNvPr id="18" name="Rounded Rectangular Callout 17">
              <a:extLst>
                <a:ext uri="{FF2B5EF4-FFF2-40B4-BE49-F238E27FC236}">
                  <a16:creationId xmlns:a16="http://schemas.microsoft.com/office/drawing/2014/main" id="{09DFE2B0-106F-A142-943A-AE7F8D5A883B}"/>
                </a:ext>
              </a:extLst>
            </p:cNvPr>
            <p:cNvSpPr/>
            <p:nvPr/>
          </p:nvSpPr>
          <p:spPr>
            <a:xfrm>
              <a:off x="896764" y="1732048"/>
              <a:ext cx="2365216" cy="1246648"/>
            </a:xfrm>
            <a:prstGeom prst="wedgeRoundRectCallout">
              <a:avLst>
                <a:gd name="adj1" fmla="val -168434"/>
                <a:gd name="adj2" fmla="val 10821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1090BAF-4C4A-5447-9B01-052AF82B042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3" name="Group 22">
            <a:extLst>
              <a:ext uri="{FF2B5EF4-FFF2-40B4-BE49-F238E27FC236}">
                <a16:creationId xmlns:a16="http://schemas.microsoft.com/office/drawing/2014/main" id="{A7CA79EF-E838-6B40-BB8E-F777368115D0}"/>
              </a:ext>
            </a:extLst>
          </p:cNvPr>
          <p:cNvGrpSpPr/>
          <p:nvPr/>
        </p:nvGrpSpPr>
        <p:grpSpPr>
          <a:xfrm>
            <a:off x="530087" y="2084832"/>
            <a:ext cx="2365216" cy="1508105"/>
            <a:chOff x="896764" y="1596230"/>
            <a:chExt cx="2365216" cy="1508105"/>
          </a:xfrm>
        </p:grpSpPr>
        <p:sp>
          <p:nvSpPr>
            <p:cNvPr id="24" name="Rounded Rectangular Callout 23">
              <a:extLst>
                <a:ext uri="{FF2B5EF4-FFF2-40B4-BE49-F238E27FC236}">
                  <a16:creationId xmlns:a16="http://schemas.microsoft.com/office/drawing/2014/main" id="{396D0B90-64AE-E448-BB7A-6858F4C3B73D}"/>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4D346C5-C729-9B48-B8CC-C1EE9B331F04}"/>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p:txBody>
      </p:sp>
    </p:spTree>
    <p:extLst>
      <p:ext uri="{BB962C8B-B14F-4D97-AF65-F5344CB8AC3E}">
        <p14:creationId xmlns:p14="http://schemas.microsoft.com/office/powerpoint/2010/main" val="100153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Tree>
    <p:extLst>
      <p:ext uri="{BB962C8B-B14F-4D97-AF65-F5344CB8AC3E}">
        <p14:creationId xmlns:p14="http://schemas.microsoft.com/office/powerpoint/2010/main" val="4165681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3344</TotalTime>
  <Words>2232</Words>
  <Application>Microsoft Macintosh PowerPoint</Application>
  <PresentationFormat>Widescreen</PresentationFormat>
  <Paragraphs>366</Paragraphs>
  <Slides>42</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Monaco</vt:lpstr>
      <vt:lpstr>Tw Cen MT</vt:lpstr>
      <vt:lpstr>Tw Cen MT Condensed</vt:lpstr>
      <vt:lpstr>Wingdings</vt:lpstr>
      <vt:lpstr>Wingdings 3</vt:lpstr>
      <vt:lpstr>Integral</vt:lpstr>
      <vt:lpstr>Introduction to R Workshop  </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Code chunks</vt:lpstr>
      <vt:lpstr>Why name Code Chunks?</vt:lpstr>
      <vt:lpstr>“Setup” Chunk</vt:lpstr>
      <vt:lpstr>Your Turn #2</vt:lpstr>
      <vt:lpstr>Keyboard Shortcuts</vt:lpstr>
      <vt:lpstr>Importing Files </vt:lpstr>
      <vt:lpstr>Working with R Markdown for this course</vt:lpstr>
      <vt:lpstr>Working with Your file system</vt:lpstr>
      <vt:lpstr>Where am I? Your working directory</vt:lpstr>
      <vt:lpstr>Reading comma separated or tab delimited files</vt:lpstr>
      <vt:lpstr>Reading Excel files</vt:lpstr>
      <vt:lpstr>Your Turn #3</vt:lpstr>
      <vt:lpstr>View a quick summary</vt:lpstr>
      <vt:lpstr>What is NA?</vt:lpstr>
      <vt:lpstr>Tabulating Data </vt:lpstr>
      <vt:lpstr>Orders Data Set</vt:lpstr>
      <vt:lpstr>Create a one variable table</vt:lpstr>
      <vt:lpstr>Two variable tables can help answer simple questions quickly</vt:lpstr>
      <vt:lpstr>Your Turn #4</vt:lpstr>
      <vt:lpstr>Prettifying Table Output</vt:lpstr>
      <vt:lpstr>Basic Plotting </vt:lpstr>
      <vt:lpstr>To make any kind of graph:</vt:lpstr>
      <vt:lpstr>Creating a Histogram – Orders Over Time</vt:lpstr>
      <vt:lpstr>Creating a Histogram – controlling bins</vt:lpstr>
      <vt:lpstr>Creating a Histogram - Counts</vt:lpstr>
      <vt:lpstr>Your Turn #5</vt:lpstr>
      <vt:lpstr>Knitting Other Document Types </vt:lpstr>
      <vt:lpstr>Multiple Output Formats are Available</vt:lpstr>
      <vt:lpstr>Your Turn #6</vt:lpstr>
      <vt:lpstr>Your Turn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10</cp:revision>
  <cp:lastPrinted>2019-04-19T05:58:35Z</cp:lastPrinted>
  <dcterms:created xsi:type="dcterms:W3CDTF">2019-04-18T16:34:04Z</dcterms:created>
  <dcterms:modified xsi:type="dcterms:W3CDTF">2019-05-01T22:30:54Z</dcterms:modified>
</cp:coreProperties>
</file>